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6" r:id="rId5"/>
    <p:sldId id="257" r:id="rId6"/>
    <p:sldId id="259" r:id="rId7"/>
    <p:sldId id="260" r:id="rId8"/>
    <p:sldId id="258" r:id="rId9"/>
    <p:sldId id="261" r:id="rId10"/>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43" d="100"/>
          <a:sy n="43" d="100"/>
        </p:scale>
        <p:origin x="-690" y="-120"/>
      </p:cViewPr>
      <p:guideLst>
        <p:guide orient="horz" pos="3456"/>
        <p:guide pos="63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10/22/2021</a:t>
            </a:fld>
            <a:endParaRPr lang="en-US" dirty="0"/>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dirty="0"/>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dirty="0"/>
          </a:p>
        </p:txBody>
      </p:sp>
    </p:spTree>
    <p:extLst>
      <p:ext uri="{BB962C8B-B14F-4D97-AF65-F5344CB8AC3E}">
        <p14:creationId xmlns:p14="http://schemas.microsoft.com/office/powerpoint/2010/main" val="336450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smtClean="0"/>
              <a:t>Click to edit Master title style</a:t>
            </a:r>
            <a:endParaRPr lang="en-US"/>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
        <p:nvSpPr>
          <p:cNvPr id="7" name="Title 1"/>
          <p:cNvSpPr txBox="1">
            <a:spLocks/>
          </p:cNvSpPr>
          <p:nvPr userDrawn="1"/>
        </p:nvSpPr>
        <p:spPr>
          <a:xfrm>
            <a:off x="990600" y="228600"/>
            <a:ext cx="18135600" cy="10668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4400" dirty="0" smtClean="0">
                <a:solidFill>
                  <a:schemeClr val="accent1"/>
                </a:solidFill>
                <a:latin typeface="Tahoma" panose="020B0604030504040204" pitchFamily="34" charset="0"/>
              </a:rPr>
              <a:t>Алгоритмын</a:t>
            </a:r>
            <a:r>
              <a:rPr lang="mn-MN" sz="4400" baseline="0" dirty="0" smtClean="0">
                <a:solidFill>
                  <a:schemeClr val="accent1"/>
                </a:solidFill>
                <a:latin typeface="Tahoma" panose="020B0604030504040204" pitchFamily="34" charset="0"/>
              </a:rPr>
              <a:t> шинжилгээ, зохиомж</a:t>
            </a:r>
            <a:r>
              <a:rPr lang="mn-MN" sz="4400" dirty="0" smtClean="0">
                <a:solidFill>
                  <a:schemeClr val="accent1"/>
                </a:solidFill>
                <a:latin typeface="Tahoma" panose="020B0604030504040204" pitchFamily="34" charset="0"/>
              </a:rPr>
              <a:t> – Семинар</a:t>
            </a:r>
            <a:r>
              <a:rPr lang="mn-MN" sz="4400" baseline="0" dirty="0" smtClean="0">
                <a:solidFill>
                  <a:schemeClr val="accent1"/>
                </a:solidFill>
                <a:latin typeface="Tahoma" panose="020B0604030504040204" pitchFamily="34" charset="0"/>
              </a:rPr>
              <a:t> 0</a:t>
            </a:r>
            <a:r>
              <a:rPr lang="en-US" sz="4400" baseline="0" dirty="0" smtClean="0">
                <a:solidFill>
                  <a:schemeClr val="accent1"/>
                </a:solidFill>
                <a:latin typeface="Tahoma" panose="020B0604030504040204" pitchFamily="34" charset="0"/>
              </a:rPr>
              <a:t>3</a:t>
            </a:r>
          </a:p>
        </p:txBody>
      </p:sp>
    </p:spTree>
    <p:extLst>
      <p:ext uri="{BB962C8B-B14F-4D97-AF65-F5344CB8AC3E}">
        <p14:creationId xmlns:p14="http://schemas.microsoft.com/office/powerpoint/2010/main" val="1215645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4847834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smtClean="0"/>
              <a:t>Click to edit Master title style</a:t>
            </a:r>
            <a:endParaRPr lang="en-US"/>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dirty="0"/>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10/22/2021</a:t>
            </a:fld>
            <a:endParaRPr lang="en-US" dirty="0"/>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dirty="0"/>
          </a:p>
        </p:txBody>
      </p:sp>
      <p:cxnSp>
        <p:nvCxnSpPr>
          <p:cNvPr id="7" name="Straight Connector 6"/>
          <p:cNvCxnSpPr/>
          <p:nvPr userDrawn="1"/>
        </p:nvCxnSpPr>
        <p:spPr>
          <a:xfrm>
            <a:off x="1005841" y="135382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077218"/>
          </a:xfrm>
          <a:prstGeom prst="rect">
            <a:avLst/>
          </a:prstGeom>
          <a:noFill/>
        </p:spPr>
        <p:txBody>
          <a:bodyPr wrap="square" rtlCol="0">
            <a:spAutoFit/>
          </a:bodyPr>
          <a:lstStyle/>
          <a:p>
            <a:pPr algn="just"/>
            <a:r>
              <a:rPr lang="en-US" sz="3200" dirty="0" smtClean="0">
                <a:latin typeface="Times New Roman" panose="02020603050405020304" pitchFamily="18" charset="0"/>
                <a:cs typeface="Times New Roman" panose="02020603050405020304" pitchFamily="18" charset="0"/>
              </a:rPr>
              <a:t>1. </a:t>
            </a:r>
            <a:r>
              <a:rPr lang="mn-MN" sz="3200" dirty="0" smtClean="0">
                <a:latin typeface="Times New Roman" panose="02020603050405020304" pitchFamily="18" charset="0"/>
                <a:cs typeface="Times New Roman" panose="02020603050405020304" pitchFamily="18" charset="0"/>
              </a:rPr>
              <a:t>Лекц 6 – д үзсэн хамгийн ойр цэг олох бодлогын бодолтоос нэгтгэл яагаад </a:t>
            </a:r>
            <a:r>
              <a:rPr lang="en-US" sz="3200" dirty="0" smtClean="0">
                <a:latin typeface="Times New Roman" panose="02020603050405020304" pitchFamily="18" charset="0"/>
                <a:cs typeface="Times New Roman" panose="02020603050405020304" pitchFamily="18" charset="0"/>
              </a:rPr>
              <a:t>O(n) </a:t>
            </a:r>
            <a:r>
              <a:rPr lang="mn-MN" sz="3200" dirty="0" smtClean="0">
                <a:latin typeface="Times New Roman" panose="02020603050405020304" pitchFamily="18" charset="0"/>
                <a:cs typeface="Times New Roman" panose="02020603050405020304" pitchFamily="18" charset="0"/>
              </a:rPr>
              <a:t>хугацаанд гүйцэтгэх боломжтой гэдгийг дэлгэрүүлэн тайлбарлая.</a:t>
            </a:r>
            <a:endParaRPr lang="en-US"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3000" y="2843272"/>
            <a:ext cx="18059400" cy="6986528"/>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dirty="0" smtClean="0">
                <a:latin typeface="Times New Roman" panose="02020603050405020304" pitchFamily="18" charset="0"/>
                <a:cs typeface="Times New Roman" panose="02020603050405020304" pitchFamily="18" charset="0"/>
              </a:rPr>
              <a:t> Өгөгдсөн </a:t>
            </a:r>
            <a:r>
              <a:rPr lang="en-US" sz="3200" dirty="0" smtClean="0">
                <a:latin typeface="Times New Roman" panose="02020603050405020304" pitchFamily="18" charset="0"/>
                <a:cs typeface="Times New Roman" panose="02020603050405020304" pitchFamily="18" charset="0"/>
              </a:rPr>
              <a:t>n </a:t>
            </a:r>
            <a:r>
              <a:rPr lang="mn-MN" sz="3200" dirty="0" smtClean="0">
                <a:latin typeface="Times New Roman" panose="02020603050405020304" pitchFamily="18" charset="0"/>
                <a:cs typeface="Times New Roman" panose="02020603050405020304" pitchFamily="18" charset="0"/>
              </a:rPr>
              <a:t>ширхэг цэгүүдийг голд байрлах цэгийг дайруулан</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L </a:t>
            </a:r>
            <a:r>
              <a:rPr lang="mn-MN" sz="3200" dirty="0" smtClean="0">
                <a:latin typeface="Times New Roman" panose="02020603050405020304" pitchFamily="18" charset="0"/>
                <a:cs typeface="Times New Roman" panose="02020603050405020304" pitchFamily="18" charset="0"/>
              </a:rPr>
              <a:t>шулуун татаж, </a:t>
            </a:r>
            <a:r>
              <a:rPr lang="en-US" sz="3200" dirty="0" smtClean="0">
                <a:latin typeface="Times New Roman" panose="02020603050405020304" pitchFamily="18" charset="0"/>
                <a:cs typeface="Times New Roman" panose="02020603050405020304" pitchFamily="18" charset="0"/>
              </a:rPr>
              <a:t>n/2, n/2 </a:t>
            </a:r>
            <a:r>
              <a:rPr lang="mn-MN" sz="3200" dirty="0" smtClean="0">
                <a:latin typeface="Times New Roman" panose="02020603050405020304" pitchFamily="18" charset="0"/>
                <a:cs typeface="Times New Roman" panose="02020603050405020304" pitchFamily="18" charset="0"/>
              </a:rPr>
              <a:t>– р нь 2 хэсэгт хуваах бөгөөд шулууны хоёр талд байх цэгүүдээс хамгийн ойр байрлах 2, 2 цэгийг олсон гэж үзнэ. Тухайн хэсгүүдээс олдсон богино 2 хэрчмээс багыг нь авч </a:t>
            </a:r>
            <a:r>
              <a:rPr lang="en-US" sz="3200" dirty="0" smtClean="0">
                <a:latin typeface="Times New Roman" panose="02020603050405020304" pitchFamily="18" charset="0"/>
                <a:cs typeface="Times New Roman" panose="02020603050405020304" pitchFamily="18" charset="0"/>
              </a:rPr>
              <a:t>delta</a:t>
            </a:r>
            <a:r>
              <a:rPr lang="mn-MN" sz="3200" dirty="0" smtClean="0">
                <a:latin typeface="Times New Roman" panose="02020603050405020304" pitchFamily="18" charset="0"/>
                <a:cs typeface="Times New Roman" panose="02020603050405020304" pitchFamily="18" charset="0"/>
              </a:rPr>
              <a:t> гэж тэмдэглэе. Харин одоо тухайн хоёр хэсгийг нэгтгэх үед тухайн 2 хэсгийн </a:t>
            </a:r>
            <a:r>
              <a:rPr lang="en-US" sz="3200" dirty="0" smtClean="0">
                <a:latin typeface="Times New Roman" panose="02020603050405020304" pitchFamily="18" charset="0"/>
                <a:cs typeface="Times New Roman" panose="02020603050405020304" pitchFamily="18" charset="0"/>
              </a:rPr>
              <a:t>L </a:t>
            </a:r>
            <a:r>
              <a:rPr lang="mn-MN" sz="3200" dirty="0" smtClean="0">
                <a:latin typeface="Times New Roman" panose="02020603050405020304" pitchFamily="18" charset="0"/>
                <a:cs typeface="Times New Roman" panose="02020603050405020304" pitchFamily="18" charset="0"/>
              </a:rPr>
              <a:t>шулуунтай ойр байх цэгүүдээс хоорондоо </a:t>
            </a:r>
            <a:r>
              <a:rPr lang="en-US" sz="3200" dirty="0" smtClean="0">
                <a:latin typeface="Times New Roman" panose="02020603050405020304" pitchFamily="18" charset="0"/>
                <a:cs typeface="Times New Roman" panose="02020603050405020304" pitchFamily="18" charset="0"/>
              </a:rPr>
              <a:t>delta </a:t>
            </a:r>
            <a:r>
              <a:rPr lang="mn-MN" sz="3200" dirty="0" smtClean="0">
                <a:latin typeface="Times New Roman" panose="02020603050405020304" pitchFamily="18" charset="0"/>
                <a:cs typeface="Times New Roman" panose="02020603050405020304" pitchFamily="18" charset="0"/>
              </a:rPr>
              <a:t>– аас бага зайтай байх 2 цэг олдож болох тул үүнийг хэрхэн шийдэхийг авч үзье. Үүний тулд </a:t>
            </a:r>
            <a:r>
              <a:rPr lang="en-US" sz="3200" dirty="0" smtClean="0">
                <a:latin typeface="Times New Roman" panose="02020603050405020304" pitchFamily="18" charset="0"/>
                <a:cs typeface="Times New Roman" panose="02020603050405020304" pitchFamily="18" charset="0"/>
              </a:rPr>
              <a:t>L </a:t>
            </a:r>
            <a:r>
              <a:rPr lang="mn-MN" sz="3200" dirty="0" smtClean="0">
                <a:latin typeface="Times New Roman" panose="02020603050405020304" pitchFamily="18" charset="0"/>
                <a:cs typeface="Times New Roman" panose="02020603050405020304" pitchFamily="18" charset="0"/>
              </a:rPr>
              <a:t>шулуунтай паралель байх ба </a:t>
            </a:r>
            <a:r>
              <a:rPr lang="en-US" sz="3200" dirty="0" smtClean="0">
                <a:latin typeface="Times New Roman" panose="02020603050405020304" pitchFamily="18" charset="0"/>
                <a:cs typeface="Times New Roman" panose="02020603050405020304" pitchFamily="18" charset="0"/>
              </a:rPr>
              <a:t>L </a:t>
            </a:r>
            <a:r>
              <a:rPr lang="mn-MN" sz="3200" dirty="0" smtClean="0">
                <a:latin typeface="Times New Roman" panose="02020603050405020304" pitchFamily="18" charset="0"/>
                <a:cs typeface="Times New Roman" panose="02020603050405020304" pitchFamily="18" charset="0"/>
              </a:rPr>
              <a:t>шулуунаас </a:t>
            </a:r>
            <a:r>
              <a:rPr lang="en-US" sz="3200" dirty="0" smtClean="0">
                <a:latin typeface="Times New Roman" panose="02020603050405020304" pitchFamily="18" charset="0"/>
                <a:cs typeface="Times New Roman" panose="02020603050405020304" pitchFamily="18" charset="0"/>
              </a:rPr>
              <a:t>delta </a:t>
            </a:r>
            <a:r>
              <a:rPr lang="mn-MN" sz="3200" dirty="0" smtClean="0">
                <a:latin typeface="Times New Roman" panose="02020603050405020304" pitchFamily="18" charset="0"/>
                <a:cs typeface="Times New Roman" panose="02020603050405020304" pitchFamily="18" charset="0"/>
              </a:rPr>
              <a:t>зайд орших </a:t>
            </a:r>
            <a:r>
              <a:rPr lang="en-US" sz="3200" dirty="0" smtClean="0">
                <a:latin typeface="Times New Roman" panose="02020603050405020304" pitchFamily="18" charset="0"/>
                <a:cs typeface="Times New Roman" panose="02020603050405020304" pitchFamily="18" charset="0"/>
              </a:rPr>
              <a:t>L1, L2 </a:t>
            </a:r>
            <a:r>
              <a:rPr lang="mn-MN" sz="3200" dirty="0" smtClean="0">
                <a:latin typeface="Times New Roman" panose="02020603050405020304" pitchFamily="18" charset="0"/>
                <a:cs typeface="Times New Roman" panose="02020603050405020304" pitchFamily="18" charset="0"/>
              </a:rPr>
              <a:t>шулуунийг зүүн болон баруун талд татая. Иймд тухайн </a:t>
            </a:r>
            <a:r>
              <a:rPr lang="en-US" sz="3200" dirty="0" smtClean="0">
                <a:latin typeface="Times New Roman" panose="02020603050405020304" pitchFamily="18" charset="0"/>
                <a:cs typeface="Times New Roman" panose="02020603050405020304" pitchFamily="18" charset="0"/>
              </a:rPr>
              <a:t>L1, L2 </a:t>
            </a:r>
            <a:r>
              <a:rPr lang="mn-MN" sz="3200" dirty="0" smtClean="0">
                <a:latin typeface="Times New Roman" panose="02020603050405020304" pitchFamily="18" charset="0"/>
                <a:cs typeface="Times New Roman" panose="02020603050405020304" pitchFamily="18" charset="0"/>
              </a:rPr>
              <a:t>шулууны хооронд орших цэгүүдээс </a:t>
            </a:r>
            <a:r>
              <a:rPr lang="en-US" sz="3200" dirty="0" smtClean="0">
                <a:latin typeface="Times New Roman" panose="02020603050405020304" pitchFamily="18" charset="0"/>
                <a:cs typeface="Times New Roman" panose="02020603050405020304" pitchFamily="18" charset="0"/>
              </a:rPr>
              <a:t>delta – </a:t>
            </a:r>
            <a:r>
              <a:rPr lang="mn-MN" sz="3200" dirty="0" smtClean="0">
                <a:latin typeface="Times New Roman" panose="02020603050405020304" pitchFamily="18" charset="0"/>
                <a:cs typeface="Times New Roman" panose="02020603050405020304" pitchFamily="18" charset="0"/>
              </a:rPr>
              <a:t>аас бага байх цэг байгаа эсэхийг шалгахад хангалттай. </a:t>
            </a:r>
            <a:r>
              <a:rPr lang="en-US" sz="3200" dirty="0" smtClean="0">
                <a:latin typeface="Times New Roman" panose="02020603050405020304" pitchFamily="18" charset="0"/>
                <a:cs typeface="Times New Roman" panose="02020603050405020304" pitchFamily="18" charset="0"/>
              </a:rPr>
              <a:t>L1, L2 </a:t>
            </a:r>
            <a:r>
              <a:rPr lang="mn-MN" sz="3200" dirty="0" smtClean="0">
                <a:latin typeface="Times New Roman" panose="02020603050405020304" pitchFamily="18" charset="0"/>
                <a:cs typeface="Times New Roman" panose="02020603050405020304" pitchFamily="18" charset="0"/>
              </a:rPr>
              <a:t>хоорондох цэгүүдийг у тэнхлэгээр эрэмбэлж, эхлээд хамгийн дээр байх цэгийг авч, нөгөө талын цэгүүдтэй холбож хоорондох</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зайг нь </a:t>
            </a:r>
            <a:r>
              <a:rPr lang="en-US" sz="3200" dirty="0" smtClean="0">
                <a:latin typeface="Times New Roman" panose="02020603050405020304" pitchFamily="18" charset="0"/>
                <a:cs typeface="Times New Roman" panose="02020603050405020304" pitchFamily="18" charset="0"/>
              </a:rPr>
              <a:t>delta </a:t>
            </a:r>
            <a:r>
              <a:rPr lang="mn-MN" sz="3200" dirty="0" smtClean="0">
                <a:latin typeface="Times New Roman" panose="02020603050405020304" pitchFamily="18" charset="0"/>
                <a:cs typeface="Times New Roman" panose="02020603050405020304" pitchFamily="18" charset="0"/>
              </a:rPr>
              <a:t>– тай харьцуулна. </a:t>
            </a:r>
            <a:r>
              <a:rPr lang="en-US" sz="3200" dirty="0" smtClean="0">
                <a:latin typeface="Times New Roman" panose="02020603050405020304" pitchFamily="18" charset="0"/>
                <a:cs typeface="Times New Roman" panose="02020603050405020304" pitchFamily="18" charset="0"/>
              </a:rPr>
              <a:t>L1, L </a:t>
            </a:r>
            <a:r>
              <a:rPr lang="mn-MN" sz="3200" dirty="0" smtClean="0">
                <a:latin typeface="Times New Roman" panose="02020603050405020304" pitchFamily="18" charset="0"/>
                <a:cs typeface="Times New Roman" panose="02020603050405020304" pitchFamily="18" charset="0"/>
              </a:rPr>
              <a:t>хооронд орших цэгүүдийн хоорондох зай, </a:t>
            </a:r>
            <a:r>
              <a:rPr lang="en-US" sz="3200" dirty="0" smtClean="0">
                <a:latin typeface="Times New Roman" panose="02020603050405020304" pitchFamily="18" charset="0"/>
                <a:cs typeface="Times New Roman" panose="02020603050405020304" pitchFamily="18" charset="0"/>
              </a:rPr>
              <a:t>L, L2 </a:t>
            </a:r>
            <a:r>
              <a:rPr lang="mn-MN" sz="3200" dirty="0" smtClean="0">
                <a:latin typeface="Times New Roman" panose="02020603050405020304" pitchFamily="18" charset="0"/>
                <a:cs typeface="Times New Roman" panose="02020603050405020304" pitchFamily="18" charset="0"/>
              </a:rPr>
              <a:t>хооронд орших цэгүүдийн хоорондох зай </a:t>
            </a:r>
            <a:r>
              <a:rPr lang="en-US" sz="3200" dirty="0" smtClean="0">
                <a:latin typeface="Times New Roman" panose="02020603050405020304" pitchFamily="18" charset="0"/>
                <a:cs typeface="Times New Roman" panose="02020603050405020304" pitchFamily="18" charset="0"/>
              </a:rPr>
              <a:t>delta – </a:t>
            </a:r>
            <a:r>
              <a:rPr lang="mn-MN" sz="3200" dirty="0" smtClean="0">
                <a:latin typeface="Times New Roman" panose="02020603050405020304" pitchFamily="18" charset="0"/>
                <a:cs typeface="Times New Roman" panose="02020603050405020304" pitchFamily="18" charset="0"/>
              </a:rPr>
              <a:t>аас бага тул нэг цэг цөөхөн цэгтэй холбож үзэхэд хангалттай юм. Өөрөөр хэлбэл тогтмол к </a:t>
            </a:r>
            <a:r>
              <a:rPr lang="en-US" sz="3200" dirty="0" smtClean="0">
                <a:latin typeface="Times New Roman" panose="02020603050405020304" pitchFamily="18" charset="0"/>
                <a:cs typeface="Times New Roman" panose="02020603050405020304" pitchFamily="18" charset="0"/>
              </a:rPr>
              <a:t>&lt;= 10</a:t>
            </a:r>
            <a:r>
              <a:rPr lang="mn-MN" sz="3200" dirty="0" smtClean="0">
                <a:latin typeface="Times New Roman" panose="02020603050405020304" pitchFamily="18" charset="0"/>
                <a:cs typeface="Times New Roman" panose="02020603050405020304" pitchFamily="18" charset="0"/>
              </a:rPr>
              <a:t> цэгтэй шалгаж үзэх бөгөөд </a:t>
            </a:r>
            <a:r>
              <a:rPr lang="en-US" sz="3200" dirty="0" smtClean="0">
                <a:latin typeface="Times New Roman" panose="02020603050405020304" pitchFamily="18" charset="0"/>
                <a:cs typeface="Times New Roman" panose="02020603050405020304" pitchFamily="18" charset="0"/>
              </a:rPr>
              <a:t>L1, L </a:t>
            </a:r>
            <a:r>
              <a:rPr lang="mn-MN" sz="3200" dirty="0" smtClean="0">
                <a:latin typeface="Times New Roman" panose="02020603050405020304" pitchFamily="18" charset="0"/>
                <a:cs typeface="Times New Roman" panose="02020603050405020304" pitchFamily="18" charset="0"/>
              </a:rPr>
              <a:t>ба </a:t>
            </a:r>
            <a:r>
              <a:rPr lang="en-US" sz="3200" dirty="0" smtClean="0">
                <a:latin typeface="Times New Roman" panose="02020603050405020304" pitchFamily="18" charset="0"/>
                <a:cs typeface="Times New Roman" panose="02020603050405020304" pitchFamily="18" charset="0"/>
              </a:rPr>
              <a:t>L, L2</a:t>
            </a:r>
            <a:r>
              <a:rPr lang="mn-MN" sz="3200" dirty="0" smtClean="0">
                <a:latin typeface="Times New Roman" panose="02020603050405020304" pitchFamily="18" charset="0"/>
                <a:cs typeface="Times New Roman" panose="02020603050405020304" pitchFamily="18" charset="0"/>
              </a:rPr>
              <a:t> талуудад хамгийн муугаар бодоход </a:t>
            </a:r>
            <a:r>
              <a:rPr lang="en-US" sz="3200" dirty="0" smtClean="0">
                <a:latin typeface="Times New Roman" panose="02020603050405020304" pitchFamily="18" charset="0"/>
                <a:cs typeface="Times New Roman" panose="02020603050405020304" pitchFamily="18" charset="0"/>
              </a:rPr>
              <a:t>n/2, n/2 </a:t>
            </a:r>
            <a:r>
              <a:rPr lang="mn-MN" sz="3200" dirty="0" smtClean="0">
                <a:latin typeface="Times New Roman" panose="02020603050405020304" pitchFamily="18" charset="0"/>
                <a:cs typeface="Times New Roman" panose="02020603050405020304" pitchFamily="18" charset="0"/>
              </a:rPr>
              <a:t>цэг байна гэж үзвэл </a:t>
            </a:r>
            <a:r>
              <a:rPr lang="en-US" sz="3200" dirty="0" smtClean="0">
                <a:latin typeface="Times New Roman" panose="02020603050405020304" pitchFamily="18" charset="0"/>
                <a:cs typeface="Times New Roman" panose="02020603050405020304" pitchFamily="18" charset="0"/>
              </a:rPr>
              <a:t>L1, L2 </a:t>
            </a:r>
            <a:r>
              <a:rPr lang="mn-MN" sz="3200" dirty="0" smtClean="0">
                <a:latin typeface="Times New Roman" panose="02020603050405020304" pitchFamily="18" charset="0"/>
                <a:cs typeface="Times New Roman" panose="02020603050405020304" pitchFamily="18" charset="0"/>
              </a:rPr>
              <a:t>хооронд </a:t>
            </a:r>
            <a:r>
              <a:rPr lang="en-US" sz="3200" dirty="0" smtClean="0">
                <a:latin typeface="Times New Roman" panose="02020603050405020304" pitchFamily="18" charset="0"/>
                <a:cs typeface="Times New Roman" panose="02020603050405020304" pitchFamily="18" charset="0"/>
              </a:rPr>
              <a:t>n </a:t>
            </a:r>
            <a:r>
              <a:rPr lang="mn-MN" sz="3200" dirty="0" smtClean="0">
                <a:latin typeface="Times New Roman" panose="02020603050405020304" pitchFamily="18" charset="0"/>
                <a:cs typeface="Times New Roman" panose="02020603050405020304" pitchFamily="18" charset="0"/>
              </a:rPr>
              <a:t>цэг байх ба </a:t>
            </a:r>
            <a:r>
              <a:rPr lang="en-US" sz="3200" dirty="0" smtClean="0">
                <a:latin typeface="Times New Roman" panose="02020603050405020304" pitchFamily="18" charset="0"/>
                <a:cs typeface="Times New Roman" panose="02020603050405020304" pitchFamily="18" charset="0"/>
              </a:rPr>
              <a:t>n*k </a:t>
            </a:r>
            <a:r>
              <a:rPr lang="mn-MN" sz="3200" dirty="0" smtClean="0">
                <a:latin typeface="Times New Roman" panose="02020603050405020304" pitchFamily="18" charset="0"/>
                <a:cs typeface="Times New Roman" panose="02020603050405020304" pitchFamily="18" charset="0"/>
              </a:rPr>
              <a:t>хос үүсэх тэдгээрээс хоорондоо хамгийн бага зайг нь олох шаардлагатай болно. Эндээс нэгтгэлийн хугацаа </a:t>
            </a:r>
            <a:r>
              <a:rPr lang="en-US" sz="3200" dirty="0" smtClean="0">
                <a:latin typeface="Times New Roman" panose="02020603050405020304" pitchFamily="18" charset="0"/>
                <a:cs typeface="Times New Roman" panose="02020603050405020304" pitchFamily="18" charset="0"/>
              </a:rPr>
              <a:t>O(k*n) </a:t>
            </a:r>
            <a:r>
              <a:rPr lang="mn-MN" sz="3200" dirty="0" smtClean="0">
                <a:latin typeface="Times New Roman" panose="02020603050405020304" pitchFamily="18" charset="0"/>
                <a:cs typeface="Times New Roman" panose="02020603050405020304" pitchFamily="18" charset="0"/>
              </a:rPr>
              <a:t>болох бөгөөд </a:t>
            </a:r>
            <a:r>
              <a:rPr lang="en-US" sz="3200" dirty="0" smtClean="0">
                <a:latin typeface="Times New Roman" panose="02020603050405020304" pitchFamily="18" charset="0"/>
                <a:cs typeface="Times New Roman" panose="02020603050405020304" pitchFamily="18" charset="0"/>
              </a:rPr>
              <a:t>k&lt;=10 </a:t>
            </a:r>
            <a:r>
              <a:rPr lang="mn-MN" sz="3200" dirty="0" smtClean="0">
                <a:latin typeface="Times New Roman" panose="02020603050405020304" pitchFamily="18" charset="0"/>
                <a:cs typeface="Times New Roman" panose="02020603050405020304" pitchFamily="18" charset="0"/>
              </a:rPr>
              <a:t>тогтмол тоо учир </a:t>
            </a:r>
            <a:r>
              <a:rPr lang="en-US" sz="3200" dirty="0" smtClean="0">
                <a:latin typeface="Times New Roman" panose="02020603050405020304" pitchFamily="18" charset="0"/>
                <a:cs typeface="Times New Roman" panose="02020603050405020304" pitchFamily="18" charset="0"/>
              </a:rPr>
              <a:t>O(k*n) = O(n) </a:t>
            </a:r>
            <a:r>
              <a:rPr lang="mn-MN" sz="3200" dirty="0" smtClean="0">
                <a:latin typeface="Times New Roman" panose="02020603050405020304" pitchFamily="18" charset="0"/>
                <a:cs typeface="Times New Roman" panose="02020603050405020304" pitchFamily="18" charset="0"/>
              </a:rPr>
              <a:t>болно.</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573750" y="9505949"/>
            <a:ext cx="1257300" cy="12573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7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518791"/>
            <a:ext cx="18059400" cy="1077218"/>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2а</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Лекц 3 – д тайлбарласан </a:t>
            </a:r>
            <a:r>
              <a:rPr lang="en-US" sz="3200" dirty="0" smtClean="0">
                <a:latin typeface="Times New Roman" panose="02020603050405020304" pitchFamily="18" charset="0"/>
                <a:cs typeface="Times New Roman" panose="02020603050405020304" pitchFamily="18" charset="0"/>
              </a:rPr>
              <a:t>maximum sub-array </a:t>
            </a:r>
            <a:r>
              <a:rPr lang="mn-MN" sz="3200" dirty="0" smtClean="0">
                <a:latin typeface="Times New Roman" panose="02020603050405020304" pitchFamily="18" charset="0"/>
                <a:cs typeface="Times New Roman" panose="02020603050405020304" pitchFamily="18" charset="0"/>
              </a:rPr>
              <a:t>бодлогын бодолтын хувьд нэгтгэх үйл ажиллагаа ямар хугацаанд хийж байгаа талаар дэлгэрүүлэн тайлбарлая.</a:t>
            </a:r>
            <a:endParaRPr 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843272"/>
            <a:ext cx="18059400" cy="7478970"/>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dirty="0" smtClean="0">
                <a:latin typeface="Times New Roman" panose="02020603050405020304" pitchFamily="18" charset="0"/>
                <a:cs typeface="Times New Roman" panose="02020603050405020304" pitchFamily="18" charset="0"/>
              </a:rPr>
              <a:t> Өгөгдсөн </a:t>
            </a:r>
            <a:r>
              <a:rPr lang="en-US" sz="3200" dirty="0" smtClean="0">
                <a:latin typeface="Times New Roman" panose="02020603050405020304" pitchFamily="18" charset="0"/>
                <a:cs typeface="Times New Roman" panose="02020603050405020304" pitchFamily="18" charset="0"/>
              </a:rPr>
              <a:t>n </a:t>
            </a:r>
            <a:r>
              <a:rPr lang="mn-MN" sz="3200" dirty="0" smtClean="0">
                <a:latin typeface="Times New Roman" panose="02020603050405020304" pitchFamily="18" charset="0"/>
                <a:cs typeface="Times New Roman" panose="02020603050405020304" pitchFamily="18" charset="0"/>
              </a:rPr>
              <a:t>ширхэг элементтэй </a:t>
            </a:r>
            <a:r>
              <a:rPr lang="en-US" sz="3200" dirty="0" smtClean="0">
                <a:latin typeface="Times New Roman" panose="02020603050405020304" pitchFamily="18" charset="0"/>
                <a:cs typeface="Times New Roman" panose="02020603050405020304" pitchFamily="18" charset="0"/>
              </a:rPr>
              <a:t>A </a:t>
            </a:r>
            <a:r>
              <a:rPr lang="mn-MN" sz="3200" dirty="0" smtClean="0">
                <a:latin typeface="Times New Roman" panose="02020603050405020304" pitchFamily="18" charset="0"/>
                <a:cs typeface="Times New Roman" panose="02020603050405020304" pitchFamily="18" charset="0"/>
              </a:rPr>
              <a:t>хүснэгтийн </a:t>
            </a:r>
            <a:r>
              <a:rPr lang="en-US" sz="3200" dirty="0" smtClean="0">
                <a:latin typeface="Times New Roman" panose="02020603050405020304" pitchFamily="18" charset="0"/>
                <a:cs typeface="Times New Roman" panose="02020603050405020304" pitchFamily="18" charset="0"/>
              </a:rPr>
              <a:t>[low, high] </a:t>
            </a:r>
            <a:r>
              <a:rPr lang="mn-MN" sz="3200" dirty="0" smtClean="0">
                <a:latin typeface="Times New Roman" panose="02020603050405020304" pitchFamily="18" charset="0"/>
                <a:cs typeface="Times New Roman" panose="02020603050405020304" pitchFamily="18" charset="0"/>
              </a:rPr>
              <a:t>завсраас нийлбэр нь хамгийн их байх дэд хүснэгтийг олж, байрлал болон нийлбэрийг нь буцаах функц тодорхойлсон. Тухайн функц нь хуваан эзлэх зарчим ашиглаж байгаа бөгөөд бодлогыг </a:t>
            </a:r>
            <a:r>
              <a:rPr lang="en-US" sz="3200" dirty="0" smtClean="0">
                <a:latin typeface="Times New Roman" panose="02020603050405020304" pitchFamily="18" charset="0"/>
                <a:cs typeface="Times New Roman" panose="02020603050405020304" pitchFamily="18" charset="0"/>
              </a:rPr>
              <a:t>[low, mid], [mid + 1, high], [low, high]</a:t>
            </a:r>
            <a:r>
              <a:rPr lang="mn-MN" sz="3200" dirty="0" smtClean="0">
                <a:latin typeface="Times New Roman" panose="02020603050405020304" pitchFamily="18" charset="0"/>
                <a:cs typeface="Times New Roman" panose="02020603050405020304" pitchFamily="18" charset="0"/>
              </a:rPr>
              <a:t> гэсэн 3 хэсэгт хувааж авч үзсэн. Олох гэж буй дэд хүснэгт маань тухайн 3н завсрын аль нэгт байх юм. </a:t>
            </a:r>
            <a:r>
              <a:rPr lang="en-US" sz="3200" dirty="0" smtClean="0">
                <a:latin typeface="Times New Roman" panose="02020603050405020304" pitchFamily="18" charset="0"/>
                <a:cs typeface="Times New Roman" panose="02020603050405020304" pitchFamily="18" charset="0"/>
              </a:rPr>
              <a:t>[low, mid] </a:t>
            </a:r>
            <a:r>
              <a:rPr lang="mn-MN" sz="3200" dirty="0" smtClean="0">
                <a:latin typeface="Times New Roman" panose="02020603050405020304" pitchFamily="18" charset="0"/>
                <a:cs typeface="Times New Roman" panose="02020603050405020304" pitchFamily="18" charset="0"/>
              </a:rPr>
              <a:t>болон </a:t>
            </a:r>
            <a:r>
              <a:rPr lang="en-US" sz="3200" dirty="0" smtClean="0">
                <a:latin typeface="Times New Roman" panose="02020603050405020304" pitchFamily="18" charset="0"/>
                <a:cs typeface="Times New Roman" panose="02020603050405020304" pitchFamily="18" charset="0"/>
              </a:rPr>
              <a:t>[mid + 1, high] </a:t>
            </a:r>
            <a:r>
              <a:rPr lang="mn-MN" sz="3200" dirty="0" smtClean="0">
                <a:latin typeface="Times New Roman" panose="02020603050405020304" pitchFamily="18" charset="0"/>
                <a:cs typeface="Times New Roman" panose="02020603050405020304" pitchFamily="18" charset="0"/>
              </a:rPr>
              <a:t>завсрын нийлбэр нь хамгийн их дэд хүснэгтийг олж, харгалзан байрлал болон нийлбэрийг </a:t>
            </a:r>
            <a:r>
              <a:rPr lang="en-US" sz="3200" dirty="0" smtClean="0">
                <a:latin typeface="Times New Roman" panose="02020603050405020304" pitchFamily="18" charset="0"/>
                <a:cs typeface="Times New Roman" panose="02020603050405020304" pitchFamily="18" charset="0"/>
              </a:rPr>
              <a:t>(left-low, left-high, left-sum), (right-low</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right-high</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right-sum) </a:t>
            </a:r>
            <a:r>
              <a:rPr lang="mn-MN" sz="3200" dirty="0" smtClean="0">
                <a:latin typeface="Times New Roman" panose="02020603050405020304" pitchFamily="18" charset="0"/>
                <a:cs typeface="Times New Roman" panose="02020603050405020304" pitchFamily="18" charset="0"/>
              </a:rPr>
              <a:t>тус хадгалсан. Харин </a:t>
            </a:r>
            <a:r>
              <a:rPr lang="en-US" sz="3200" dirty="0" smtClean="0">
                <a:latin typeface="Times New Roman" panose="02020603050405020304" pitchFamily="18" charset="0"/>
                <a:cs typeface="Times New Roman" panose="02020603050405020304" pitchFamily="18" charset="0"/>
              </a:rPr>
              <a:t>[low, high] </a:t>
            </a:r>
            <a:r>
              <a:rPr lang="mn-MN" sz="3200" dirty="0" smtClean="0">
                <a:latin typeface="Times New Roman" panose="02020603050405020304" pitchFamily="18" charset="0"/>
                <a:cs typeface="Times New Roman" panose="02020603050405020304" pitchFamily="18" charset="0"/>
              </a:rPr>
              <a:t>завсарт буюу эхний 2 завсарыг давнасан дэд хүснэгтийг олох доо өөр</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функц ашигласан. Тухайн функц нь </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2 давталт ашигласан бөгөөд эхний давталт нь </a:t>
            </a:r>
            <a:r>
              <a:rPr lang="en-US" sz="3200" dirty="0" smtClean="0">
                <a:latin typeface="Times New Roman" panose="02020603050405020304" pitchFamily="18" charset="0"/>
                <a:cs typeface="Times New Roman" panose="02020603050405020304" pitchFamily="18" charset="0"/>
              </a:rPr>
              <a:t>[low, mid] </a:t>
            </a:r>
            <a:r>
              <a:rPr lang="mn-MN" sz="3200" dirty="0" smtClean="0">
                <a:latin typeface="Times New Roman" panose="02020603050405020304" pitchFamily="18" charset="0"/>
                <a:cs typeface="Times New Roman" panose="02020603050405020304" pitchFamily="18" charset="0"/>
              </a:rPr>
              <a:t>завсарт дах хамгийн их дэд хүснэгтийг, харин хоёр дах давталт нь </a:t>
            </a:r>
            <a:r>
              <a:rPr lang="en-US" sz="3200" dirty="0" smtClean="0">
                <a:latin typeface="Times New Roman" panose="02020603050405020304" pitchFamily="18" charset="0"/>
                <a:cs typeface="Times New Roman" panose="02020603050405020304" pitchFamily="18" charset="0"/>
              </a:rPr>
              <a:t>[mid + 1, high] </a:t>
            </a:r>
            <a:r>
              <a:rPr lang="mn-MN" sz="3200" dirty="0" smtClean="0">
                <a:latin typeface="Times New Roman" panose="02020603050405020304" pitchFamily="18" charset="0"/>
                <a:cs typeface="Times New Roman" panose="02020603050405020304" pitchFamily="18" charset="0"/>
              </a:rPr>
              <a:t>завсарт нийлбэр нь хамгйин их байх дэд хүснэгтийг олж, харгалзан байрлал болон нийлбэрийг </a:t>
            </a:r>
            <a:r>
              <a:rPr lang="en-US" sz="3200" dirty="0" smtClean="0">
                <a:latin typeface="Times New Roman" panose="02020603050405020304" pitchFamily="18" charset="0"/>
                <a:cs typeface="Times New Roman" panose="02020603050405020304" pitchFamily="18" charset="0"/>
              </a:rPr>
              <a:t>(max-left, left-sum), (max-right, right-sum) </a:t>
            </a:r>
            <a:r>
              <a:rPr lang="mn-MN" sz="3200" dirty="0" smtClean="0">
                <a:latin typeface="Times New Roman" panose="02020603050405020304" pitchFamily="18" charset="0"/>
                <a:cs typeface="Times New Roman" panose="02020603050405020304" pitchFamily="18" charset="0"/>
              </a:rPr>
              <a:t>хувьсагчуудад хадгалан </a:t>
            </a:r>
            <a:r>
              <a:rPr lang="en-US" sz="3200" dirty="0" smtClean="0">
                <a:latin typeface="Times New Roman" panose="02020603050405020304" pitchFamily="18" charset="0"/>
                <a:cs typeface="Times New Roman" panose="02020603050405020304" pitchFamily="18" charset="0"/>
              </a:rPr>
              <a:t>mid – </a:t>
            </a:r>
            <a:r>
              <a:rPr lang="mn-MN" sz="3200" dirty="0" smtClean="0">
                <a:latin typeface="Times New Roman" panose="02020603050405020304" pitchFamily="18" charset="0"/>
                <a:cs typeface="Times New Roman" panose="02020603050405020304" pitchFamily="18" charset="0"/>
              </a:rPr>
              <a:t>ийг дарсан буюу </a:t>
            </a:r>
            <a:r>
              <a:rPr lang="en-US" sz="3200" dirty="0">
                <a:latin typeface="Times New Roman" panose="02020603050405020304" pitchFamily="18" charset="0"/>
                <a:cs typeface="Times New Roman" panose="02020603050405020304" pitchFamily="18" charset="0"/>
              </a:rPr>
              <a:t>[low, mid], [mid + 1, </a:t>
            </a:r>
            <a:r>
              <a:rPr lang="en-US" sz="3200" dirty="0" smtClean="0">
                <a:latin typeface="Times New Roman" panose="02020603050405020304" pitchFamily="18" charset="0"/>
                <a:cs typeface="Times New Roman" panose="02020603050405020304" pitchFamily="18" charset="0"/>
              </a:rPr>
              <a:t>high] </a:t>
            </a:r>
            <a:r>
              <a:rPr lang="mn-MN" sz="3200" dirty="0" smtClean="0">
                <a:latin typeface="Times New Roman" panose="02020603050405020304" pitchFamily="18" charset="0"/>
                <a:cs typeface="Times New Roman" panose="02020603050405020304" pitchFamily="18" charset="0"/>
              </a:rPr>
              <a:t>завсруудыг дамнасан дэд хүснэгт буюу </a:t>
            </a:r>
            <a:r>
              <a:rPr lang="en-US" sz="3200" dirty="0" smtClean="0">
                <a:latin typeface="Times New Roman" panose="02020603050405020304" pitchFamily="18" charset="0"/>
                <a:cs typeface="Times New Roman" panose="02020603050405020304" pitchFamily="18" charset="0"/>
              </a:rPr>
              <a:t>(max-left, max-right, left-sum + right-sum) </a:t>
            </a:r>
            <a:r>
              <a:rPr lang="mn-MN" sz="3200" dirty="0" smtClean="0">
                <a:latin typeface="Times New Roman" panose="02020603050405020304" pitchFamily="18" charset="0"/>
                <a:cs typeface="Times New Roman" panose="02020603050405020304" pitchFamily="18" charset="0"/>
              </a:rPr>
              <a:t>– ийг буцаасан. Тухайн давнасан завсар дах дэд хүснэгт олж буй хэсэгт манай бодлогын нэгтгэлийн хугацаа гэж тооцож болох </a:t>
            </a:r>
            <a:r>
              <a:rPr lang="en-US" sz="3200" dirty="0" smtClean="0">
                <a:latin typeface="Times New Roman" panose="02020603050405020304" pitchFamily="18" charset="0"/>
                <a:cs typeface="Times New Roman" panose="02020603050405020304" pitchFamily="18" charset="0"/>
              </a:rPr>
              <a:t>n/2 </a:t>
            </a:r>
            <a:r>
              <a:rPr lang="mn-MN" sz="3200" dirty="0" smtClean="0">
                <a:latin typeface="Times New Roman" panose="02020603050405020304" pitchFamily="18" charset="0"/>
                <a:cs typeface="Times New Roman" panose="02020603050405020304" pitchFamily="18" charset="0"/>
              </a:rPr>
              <a:t>ширхэг элементээр гүйсэн 2 давтал агуулж байгаа тул хугацаа нь </a:t>
            </a:r>
            <a:r>
              <a:rPr lang="en-US" sz="3200" dirty="0" smtClean="0">
                <a:latin typeface="Times New Roman" panose="02020603050405020304" pitchFamily="18" charset="0"/>
                <a:cs typeface="Times New Roman" panose="02020603050405020304" pitchFamily="18" charset="0"/>
              </a:rPr>
              <a:t>O(n) </a:t>
            </a:r>
            <a:r>
              <a:rPr lang="mn-MN" sz="3200" dirty="0" smtClean="0">
                <a:latin typeface="Times New Roman" panose="02020603050405020304" pitchFamily="18" charset="0"/>
                <a:cs typeface="Times New Roman" panose="02020603050405020304" pitchFamily="18" charset="0"/>
              </a:rPr>
              <a:t>байна. Үндсэн алгоритмын эцсийн үр дүнг олох доо  3н завсрын утгуудыг харьцуулж хамгийн ихийг нь буцаана. </a:t>
            </a:r>
            <a:endParaRPr lang="en-US" sz="3200" dirty="0">
              <a:latin typeface="Times New Roman" panose="02020603050405020304" pitchFamily="18" charset="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11800" y="9571643"/>
            <a:ext cx="1401157" cy="1401157"/>
          </a:xfrm>
          <a:prstGeom prst="rect">
            <a:avLst/>
          </a:prstGeom>
        </p:spPr>
      </p:pic>
    </p:spTree>
    <p:extLst>
      <p:ext uri="{BB962C8B-B14F-4D97-AF65-F5344CB8AC3E}">
        <p14:creationId xmlns:p14="http://schemas.microsoft.com/office/powerpoint/2010/main" val="398087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0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518791"/>
            <a:ext cx="18059400" cy="1077218"/>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2б</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Лекц 3 – д тайлбарласан </a:t>
            </a:r>
            <a:r>
              <a:rPr lang="en-US" sz="3200" dirty="0" smtClean="0">
                <a:latin typeface="Times New Roman" panose="02020603050405020304" pitchFamily="18" charset="0"/>
                <a:cs typeface="Times New Roman" panose="02020603050405020304" pitchFamily="18" charset="0"/>
              </a:rPr>
              <a:t>maximum sub-array </a:t>
            </a:r>
            <a:r>
              <a:rPr lang="mn-MN" sz="3200" dirty="0" smtClean="0">
                <a:latin typeface="Times New Roman" panose="02020603050405020304" pitchFamily="18" charset="0"/>
                <a:cs typeface="Times New Roman" panose="02020603050405020304" pitchFamily="18" charset="0"/>
              </a:rPr>
              <a:t>бодлогын бодолтын хувьд хэрэв өгсөн хүснэгтийн утгууд бүгд сөрөг тоо бол уг алгоримт ямар утга буцаах вэ?</a:t>
            </a:r>
            <a:endParaRPr 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843272"/>
            <a:ext cx="18059400" cy="3046988"/>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dirty="0" smtClean="0">
                <a:latin typeface="Times New Roman" panose="02020603050405020304" pitchFamily="18" charset="0"/>
                <a:cs typeface="Times New Roman" panose="02020603050405020304" pitchFamily="18" charset="0"/>
              </a:rPr>
              <a:t> Ямар нэг өөрчлөлт орохгүй бөгөөд нийлбэр хамгийн их дэд хүснэгтийг буцаана. Учир нь </a:t>
            </a:r>
            <a:r>
              <a:rPr lang="en-US" sz="3200" dirty="0" smtClean="0">
                <a:latin typeface="Times New Roman" panose="02020603050405020304" pitchFamily="18" charset="0"/>
                <a:cs typeface="Times New Roman" panose="02020603050405020304" pitchFamily="18" charset="0"/>
              </a:rPr>
              <a:t>[low, mid], [mid + 1, high] </a:t>
            </a:r>
            <a:r>
              <a:rPr lang="mn-MN" sz="3200" dirty="0" smtClean="0">
                <a:latin typeface="Times New Roman" panose="02020603050405020304" pitchFamily="18" charset="0"/>
                <a:cs typeface="Times New Roman" panose="02020603050405020304" pitchFamily="18" charset="0"/>
              </a:rPr>
              <a:t>завсруудын дэд хүснэгтийг олоход сөрөг тооноос хамаарч өөрчлөгдөх зүйл байхгүй. Харин </a:t>
            </a:r>
            <a:r>
              <a:rPr lang="en-US" sz="3200" dirty="0" smtClean="0">
                <a:latin typeface="Times New Roman" panose="02020603050405020304" pitchFamily="18" charset="0"/>
                <a:cs typeface="Times New Roman" panose="02020603050405020304" pitchFamily="18" charset="0"/>
              </a:rPr>
              <a:t>cross </a:t>
            </a:r>
            <a:r>
              <a:rPr lang="mn-MN" sz="3200" dirty="0" smtClean="0">
                <a:latin typeface="Times New Roman" panose="02020603050405020304" pitchFamily="18" charset="0"/>
                <a:cs typeface="Times New Roman" panose="02020603050405020304" pitchFamily="18" charset="0"/>
              </a:rPr>
              <a:t>завсарын дэд хүснэгтийг олох функцид хамгийн нийлбэрийг ихийг олохдоо хамгийн их утгыг хадгалах хувьсагчийн гарааны утгыг хасах хязгааргүйгээс эхэлсэн. Гэхдээ энэ нь тухайн завсрын хамгийн их нийлбэрийг олоход зөрчилдөхгүй учир төгсгөлөг сөрөг тооны нийлбэр нь хасах хязгааргүйгээс их байх юм.</a:t>
            </a:r>
            <a:endParaRPr lang="en-US" sz="3200" dirty="0">
              <a:latin typeface="Times New Roman" panose="02020603050405020304" pitchFamily="18" charset="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78400" y="8915400"/>
            <a:ext cx="1524000" cy="1524000"/>
          </a:xfrm>
          <a:prstGeom prst="rect">
            <a:avLst/>
          </a:prstGeom>
        </p:spPr>
      </p:pic>
    </p:spTree>
    <p:extLst>
      <p:ext uri="{BB962C8B-B14F-4D97-AF65-F5344CB8AC3E}">
        <p14:creationId xmlns:p14="http://schemas.microsoft.com/office/powerpoint/2010/main" val="3733409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518791"/>
            <a:ext cx="18059400" cy="1569660"/>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2в</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Лекц 3 – д тайлбарласан </a:t>
            </a:r>
            <a:r>
              <a:rPr lang="en-US" sz="3200" dirty="0" smtClean="0">
                <a:latin typeface="Times New Roman" panose="02020603050405020304" pitchFamily="18" charset="0"/>
                <a:cs typeface="Times New Roman" panose="02020603050405020304" pitchFamily="18" charset="0"/>
              </a:rPr>
              <a:t>maximum sub-array </a:t>
            </a:r>
            <a:r>
              <a:rPr lang="mn-MN" sz="3200" dirty="0" smtClean="0">
                <a:latin typeface="Times New Roman" panose="02020603050405020304" pitchFamily="18" charset="0"/>
                <a:cs typeface="Times New Roman" panose="02020603050405020304" pitchFamily="18" charset="0"/>
              </a:rPr>
              <a:t>бодлогын бодолтын хувьд</a:t>
            </a:r>
            <a:r>
              <a:rPr lang="en-US" sz="3200" dirty="0" smtClean="0">
                <a:latin typeface="Times New Roman" panose="02020603050405020304" pitchFamily="18" charset="0"/>
                <a:cs typeface="Times New Roman" panose="02020603050405020304" pitchFamily="18" charset="0"/>
              </a:rPr>
              <a:t> max sub-array </a:t>
            </a:r>
            <a:r>
              <a:rPr lang="mn-MN" sz="3200" dirty="0" smtClean="0">
                <a:latin typeface="Times New Roman" panose="02020603050405020304" pitchFamily="18" charset="0"/>
                <a:cs typeface="Times New Roman" panose="02020603050405020304" pitchFamily="18" charset="0"/>
              </a:rPr>
              <a:t>бодлогыг бодох бүх боломжийг шалгах бодолтын хуурмаг кодыг бичнэ үү?  Хугацааны үнэлгээ хийнэ үү? Бүх боломжийг шалгах аргаар </a:t>
            </a:r>
            <a:r>
              <a:rPr lang="en-US" sz="3200" dirty="0" smtClean="0">
                <a:latin typeface="Times New Roman" panose="02020603050405020304" pitchFamily="18" charset="0"/>
                <a:cs typeface="Times New Roman" panose="02020603050405020304" pitchFamily="18" charset="0"/>
              </a:rPr>
              <a:t>O(n^2) </a:t>
            </a:r>
            <a:r>
              <a:rPr lang="mn-MN" sz="3200" dirty="0" smtClean="0">
                <a:latin typeface="Times New Roman" panose="02020603050405020304" pitchFamily="18" charset="0"/>
                <a:cs typeface="Times New Roman" panose="02020603050405020304" pitchFamily="18" charset="0"/>
              </a:rPr>
              <a:t>хугацаанд ажиллах алгоритмы</a:t>
            </a:r>
            <a:r>
              <a:rPr lang="mn-MN" sz="3200" dirty="0">
                <a:latin typeface="Times New Roman" panose="02020603050405020304" pitchFamily="18" charset="0"/>
                <a:cs typeface="Times New Roman" panose="02020603050405020304" pitchFamily="18" charset="0"/>
              </a:rPr>
              <a:t>н</a:t>
            </a:r>
            <a:r>
              <a:rPr lang="mn-MN" sz="3200" dirty="0" smtClean="0">
                <a:latin typeface="Times New Roman" panose="02020603050405020304" pitchFamily="18" charset="0"/>
                <a:cs typeface="Times New Roman" panose="02020603050405020304" pitchFamily="18" charset="0"/>
              </a:rPr>
              <a:t> хуурмаг кодыг бичнэ үү?</a:t>
            </a:r>
            <a:endParaRPr 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26958" y="3352800"/>
            <a:ext cx="6188242" cy="7478970"/>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Хуурмаг код: </a:t>
            </a:r>
            <a:r>
              <a:rPr lang="en-US" sz="3200" b="1" dirty="0" smtClean="0">
                <a:latin typeface="Times New Roman" panose="02020603050405020304" pitchFamily="18" charset="0"/>
                <a:cs typeface="Times New Roman" panose="02020603050405020304" pitchFamily="18" charset="0"/>
              </a:rPr>
              <a:t>O(n^3)</a:t>
            </a:r>
            <a:endParaRPr lang="mn-MN" sz="3200" dirty="0" smtClean="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int </a:t>
            </a:r>
            <a:r>
              <a:rPr lang="en-US" sz="2800" dirty="0" err="1" smtClean="0">
                <a:latin typeface="Times New Roman" panose="02020603050405020304" pitchFamily="18" charset="0"/>
                <a:cs typeface="Times New Roman" panose="02020603050405020304" pitchFamily="18" charset="0"/>
              </a:rPr>
              <a:t>maxSubarraySum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int A [] , int n)</a:t>
            </a:r>
          </a:p>
          <a:p>
            <a:pPr algn="just"/>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int </a:t>
            </a:r>
            <a:r>
              <a:rPr lang="en-US" sz="2800" dirty="0" err="1" smtClean="0">
                <a:latin typeface="Times New Roman" panose="02020603050405020304" pitchFamily="18" charset="0"/>
                <a:cs typeface="Times New Roman" panose="02020603050405020304" pitchFamily="18" charset="0"/>
              </a:rPr>
              <a:t>mx_sum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0</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for </a:t>
            </a:r>
            <a:r>
              <a:rPr lang="en-US" sz="2800" dirty="0" err="1"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1 </a:t>
            </a:r>
            <a:r>
              <a:rPr lang="en-US" sz="2800" dirty="0">
                <a:latin typeface="Times New Roman" panose="02020603050405020304" pitchFamily="18" charset="0"/>
                <a:cs typeface="Times New Roman" panose="02020603050405020304" pitchFamily="18" charset="0"/>
              </a:rPr>
              <a:t>to </a:t>
            </a:r>
            <a:r>
              <a:rPr lang="en-US" sz="2800" dirty="0" smtClean="0">
                <a:latin typeface="Times New Roman" panose="02020603050405020304" pitchFamily="18" charset="0"/>
                <a:cs typeface="Times New Roman" panose="02020603050405020304" pitchFamily="18" charset="0"/>
              </a:rPr>
              <a:t>n</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for j </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+ 1 to n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  </a:t>
            </a:r>
          </a:p>
          <a:p>
            <a:pPr algn="just"/>
            <a:r>
              <a:rPr lang="en-US" sz="2800" dirty="0">
                <a:latin typeface="Times New Roman" panose="02020603050405020304" pitchFamily="18" charset="0"/>
                <a:cs typeface="Times New Roman" panose="02020603050405020304" pitchFamily="18" charset="0"/>
              </a:rPr>
              <a:t>          int sum = 0</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for k </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to </a:t>
            </a:r>
            <a:r>
              <a:rPr lang="en-US" sz="2800" dirty="0" smtClean="0">
                <a:latin typeface="Times New Roman" panose="02020603050405020304" pitchFamily="18" charset="0"/>
                <a:cs typeface="Times New Roman" panose="02020603050405020304" pitchFamily="18" charset="0"/>
              </a:rPr>
              <a:t>j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sum = sum + A[k]</a:t>
            </a:r>
          </a:p>
          <a:p>
            <a:pPr algn="just"/>
            <a:r>
              <a:rPr lang="en-US" sz="2800" dirty="0">
                <a:latin typeface="Times New Roman" panose="02020603050405020304" pitchFamily="18" charset="0"/>
                <a:cs typeface="Times New Roman" panose="02020603050405020304" pitchFamily="18" charset="0"/>
              </a:rPr>
              <a:t>          if(sum &gt; </a:t>
            </a:r>
            <a:r>
              <a:rPr lang="en-US" sz="2800" dirty="0" err="1" smtClean="0">
                <a:latin typeface="Times New Roman" panose="02020603050405020304" pitchFamily="18" charset="0"/>
                <a:cs typeface="Times New Roman" panose="02020603050405020304" pitchFamily="18" charset="0"/>
              </a:rPr>
              <a:t>mx_sum</a:t>
            </a:r>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mx_sum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sum</a:t>
            </a:r>
          </a:p>
          <a:p>
            <a:pPr algn="just"/>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    } </a:t>
            </a:r>
          </a:p>
          <a:p>
            <a:pPr algn="just"/>
            <a:r>
              <a:rPr lang="en-US" sz="2800" dirty="0" smtClean="0">
                <a:latin typeface="Times New Roman" panose="02020603050405020304" pitchFamily="18" charset="0"/>
                <a:cs typeface="Times New Roman" panose="02020603050405020304" pitchFamily="18" charset="0"/>
              </a:rPr>
              <a:t>    return </a:t>
            </a:r>
            <a:r>
              <a:rPr lang="en-US" sz="2800" dirty="0" err="1" smtClean="0">
                <a:latin typeface="Times New Roman" panose="02020603050405020304" pitchFamily="18" charset="0"/>
                <a:cs typeface="Times New Roman" panose="02020603050405020304" pitchFamily="18" charset="0"/>
              </a:rPr>
              <a:t>mx_sum</a:t>
            </a: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t>
            </a:r>
          </a:p>
        </p:txBody>
      </p:sp>
      <p:sp>
        <p:nvSpPr>
          <p:cNvPr id="6" name="TextBox 5"/>
          <p:cNvSpPr txBox="1"/>
          <p:nvPr/>
        </p:nvSpPr>
        <p:spPr>
          <a:xfrm>
            <a:off x="6705600" y="3352800"/>
            <a:ext cx="6188242" cy="3046988"/>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Хугацааны үнэлгээ:</a:t>
            </a:r>
            <a:r>
              <a:rPr lang="en-US" sz="3200" b="1"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Эхний давталт </a:t>
            </a:r>
            <a:r>
              <a:rPr lang="en-US" sz="3200" dirty="0" smtClean="0">
                <a:latin typeface="Times New Roman" panose="02020603050405020304" pitchFamily="18" charset="0"/>
                <a:cs typeface="Times New Roman" panose="02020603050405020304" pitchFamily="18" charset="0"/>
              </a:rPr>
              <a:t>n </a:t>
            </a:r>
            <a:r>
              <a:rPr lang="mn-MN" sz="3200" dirty="0" smtClean="0">
                <a:latin typeface="Times New Roman" panose="02020603050405020304" pitchFamily="18" charset="0"/>
                <a:cs typeface="Times New Roman" panose="02020603050405020304" pitchFamily="18" charset="0"/>
              </a:rPr>
              <a:t>элементээр, дундах давтал хамгийн ихдээ </a:t>
            </a:r>
            <a:r>
              <a:rPr lang="en-US" sz="3200" dirty="0" smtClean="0">
                <a:latin typeface="Times New Roman" panose="02020603050405020304" pitchFamily="18" charset="0"/>
                <a:cs typeface="Times New Roman" panose="02020603050405020304" pitchFamily="18" charset="0"/>
              </a:rPr>
              <a:t>n – 1  </a:t>
            </a:r>
            <a:r>
              <a:rPr lang="mn-MN" sz="3200" dirty="0" smtClean="0">
                <a:latin typeface="Times New Roman" panose="02020603050405020304" pitchFamily="18" charset="0"/>
                <a:cs typeface="Times New Roman" panose="02020603050405020304" pitchFamily="18" charset="0"/>
              </a:rPr>
              <a:t>элементээр, сүүлийн давтал хамгийн ихдээ </a:t>
            </a:r>
            <a:r>
              <a:rPr lang="en-US" sz="3200" dirty="0" smtClean="0">
                <a:latin typeface="Times New Roman" panose="02020603050405020304" pitchFamily="18" charset="0"/>
                <a:cs typeface="Times New Roman" panose="02020603050405020304" pitchFamily="18" charset="0"/>
              </a:rPr>
              <a:t>n </a:t>
            </a:r>
            <a:r>
              <a:rPr lang="mn-MN" sz="3200" dirty="0" smtClean="0">
                <a:latin typeface="Times New Roman" panose="02020603050405020304" pitchFamily="18" charset="0"/>
                <a:cs typeface="Times New Roman" panose="02020603050405020304" pitchFamily="18" charset="0"/>
              </a:rPr>
              <a:t>элементээр гүйх тул </a:t>
            </a:r>
            <a:r>
              <a:rPr lang="en-US" sz="3200" dirty="0" smtClean="0">
                <a:latin typeface="Times New Roman" panose="02020603050405020304" pitchFamily="18" charset="0"/>
                <a:cs typeface="Times New Roman" panose="02020603050405020304" pitchFamily="18" charset="0"/>
              </a:rPr>
              <a:t>O(n*(n - 1)*n) = O(n^3) </a:t>
            </a:r>
            <a:r>
              <a:rPr lang="mn-MN" sz="3200" dirty="0" smtClean="0">
                <a:latin typeface="Times New Roman" panose="02020603050405020304" pitchFamily="18" charset="0"/>
                <a:cs typeface="Times New Roman" panose="02020603050405020304" pitchFamily="18" charset="0"/>
              </a:rPr>
              <a:t>болно.</a:t>
            </a:r>
          </a:p>
        </p:txBody>
      </p:sp>
      <p:sp>
        <p:nvSpPr>
          <p:cNvPr id="7" name="TextBox 6"/>
          <p:cNvSpPr txBox="1"/>
          <p:nvPr/>
        </p:nvSpPr>
        <p:spPr>
          <a:xfrm>
            <a:off x="13262810" y="3352800"/>
            <a:ext cx="6188242" cy="7048083"/>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Хуурмаг код: </a:t>
            </a:r>
            <a:r>
              <a:rPr lang="en-US" sz="3200" b="1" dirty="0" smtClean="0">
                <a:latin typeface="Times New Roman" panose="02020603050405020304" pitchFamily="18" charset="0"/>
                <a:cs typeface="Times New Roman" panose="02020603050405020304" pitchFamily="18" charset="0"/>
              </a:rPr>
              <a:t>O(n^2)</a:t>
            </a:r>
            <a:endParaRPr lang="mn-MN" sz="3200" dirty="0" smtClean="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int </a:t>
            </a:r>
            <a:r>
              <a:rPr lang="en-US" sz="2800" dirty="0" err="1" smtClean="0">
                <a:latin typeface="Times New Roman" panose="02020603050405020304" pitchFamily="18" charset="0"/>
                <a:cs typeface="Times New Roman" panose="02020603050405020304" pitchFamily="18" charset="0"/>
              </a:rPr>
              <a:t>maxSubarraySum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int A[] , int n)</a:t>
            </a:r>
          </a:p>
          <a:p>
            <a:pPr algn="just"/>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int </a:t>
            </a:r>
            <a:r>
              <a:rPr lang="en-US" sz="2800" dirty="0" err="1" smtClean="0">
                <a:latin typeface="Times New Roman" panose="02020603050405020304" pitchFamily="18" charset="0"/>
                <a:cs typeface="Times New Roman" panose="02020603050405020304" pitchFamily="18" charset="0"/>
              </a:rPr>
              <a:t>mx_sum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0</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for </a:t>
            </a:r>
            <a:r>
              <a:rPr lang="en-US" sz="2800" dirty="0" err="1"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1</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a:t>
            </a:r>
            <a:r>
              <a:rPr lang="en-US" sz="2800" dirty="0" smtClean="0">
                <a:latin typeface="Times New Roman" panose="02020603050405020304" pitchFamily="18" charset="0"/>
                <a:cs typeface="Times New Roman" panose="02020603050405020304" pitchFamily="18" charset="0"/>
              </a:rPr>
              <a:t>n</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   </a:t>
            </a:r>
          </a:p>
          <a:p>
            <a:pPr algn="just"/>
            <a:r>
              <a:rPr lang="en-US" sz="2800" dirty="0">
                <a:latin typeface="Times New Roman" panose="02020603050405020304" pitchFamily="18" charset="0"/>
                <a:cs typeface="Times New Roman" panose="02020603050405020304" pitchFamily="18" charset="0"/>
              </a:rPr>
              <a:t>       sum=0</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for  </a:t>
            </a:r>
            <a:r>
              <a:rPr lang="en-US" sz="2800" dirty="0">
                <a:latin typeface="Times New Roman" panose="02020603050405020304" pitchFamily="18" charset="0"/>
                <a:cs typeface="Times New Roman" panose="02020603050405020304" pitchFamily="18" charset="0"/>
              </a:rPr>
              <a:t>j = </a:t>
            </a:r>
            <a:r>
              <a:rPr lang="en-US" sz="2800" dirty="0" err="1">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+ 1 to n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  </a:t>
            </a:r>
          </a:p>
          <a:p>
            <a:pPr algn="just"/>
            <a:r>
              <a:rPr lang="en-US" sz="2800" dirty="0">
                <a:latin typeface="Times New Roman" panose="02020603050405020304" pitchFamily="18" charset="0"/>
                <a:cs typeface="Times New Roman" panose="02020603050405020304" pitchFamily="18" charset="0"/>
              </a:rPr>
              <a:t>         sum = sum +  A[j]</a:t>
            </a:r>
          </a:p>
          <a:p>
            <a:pPr algn="just"/>
            <a:r>
              <a:rPr lang="en-US" sz="2800" dirty="0">
                <a:latin typeface="Times New Roman" panose="02020603050405020304" pitchFamily="18" charset="0"/>
                <a:cs typeface="Times New Roman" panose="02020603050405020304" pitchFamily="18" charset="0"/>
              </a:rPr>
              <a:t>         if (sum &gt; </a:t>
            </a:r>
            <a:r>
              <a:rPr lang="en-US" sz="2800" dirty="0" err="1" smtClean="0">
                <a:latin typeface="Times New Roman" panose="02020603050405020304" pitchFamily="18" charset="0"/>
                <a:cs typeface="Times New Roman" panose="02020603050405020304" pitchFamily="18" charset="0"/>
              </a:rPr>
              <a:t>mx_sum</a:t>
            </a:r>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mx_sum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sum</a:t>
            </a:r>
          </a:p>
          <a:p>
            <a:pPr algn="just"/>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retun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mx_sum</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30800" y="9446133"/>
            <a:ext cx="1295400" cy="1295400"/>
          </a:xfrm>
          <a:prstGeom prst="rect">
            <a:avLst/>
          </a:prstGeom>
        </p:spPr>
      </p:pic>
    </p:spTree>
    <p:extLst>
      <p:ext uri="{BB962C8B-B14F-4D97-AF65-F5344CB8AC3E}">
        <p14:creationId xmlns:p14="http://schemas.microsoft.com/office/powerpoint/2010/main" val="26473810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7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518791"/>
            <a:ext cx="18059400" cy="1077218"/>
          </a:xfrm>
          <a:prstGeom prst="rect">
            <a:avLst/>
          </a:prstGeom>
          <a:noFill/>
        </p:spPr>
        <p:txBody>
          <a:bodyPr wrap="square" rtlCol="0">
            <a:spAutoFit/>
          </a:bodyPr>
          <a:lstStyle/>
          <a:p>
            <a:pPr algn="just"/>
            <a:r>
              <a:rPr lang="mn-MN" sz="3200" dirty="0">
                <a:latin typeface="Times New Roman" panose="02020603050405020304" pitchFamily="18" charset="0"/>
                <a:cs typeface="Times New Roman" panose="02020603050405020304" pitchFamily="18" charset="0"/>
              </a:rPr>
              <a:t>3</a:t>
            </a:r>
            <a:r>
              <a:rPr lang="en-US" sz="3200" dirty="0" smtClean="0">
                <a:latin typeface="Times New Roman" panose="02020603050405020304" pitchFamily="18" charset="0"/>
                <a:cs typeface="Times New Roman" panose="02020603050405020304" pitchFamily="18" charset="0"/>
              </a:rPr>
              <a:t>. Maximum subarray, closest pair finding </a:t>
            </a:r>
            <a:r>
              <a:rPr lang="mn-MN" sz="3200" dirty="0" smtClean="0">
                <a:latin typeface="Times New Roman" panose="02020603050405020304" pitchFamily="18" charset="0"/>
                <a:cs typeface="Times New Roman" panose="02020603050405020304" pitchFamily="18" charset="0"/>
              </a:rPr>
              <a:t>зэрэг бодлогуудын нэгтгэл хэсгийн бодолтоос нийтлэг зүйлсийг олж тайлбарлана уу?</a:t>
            </a:r>
            <a:endParaRPr 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843272"/>
            <a:ext cx="18059400" cy="1077218"/>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 </a:t>
            </a:r>
            <a:r>
              <a:rPr lang="mn-MN" sz="3200" dirty="0" smtClean="0">
                <a:latin typeface="Times New Roman" panose="02020603050405020304" pitchFamily="18" charset="0"/>
                <a:cs typeface="Times New Roman" panose="02020603050405020304" pitchFamily="18" charset="0"/>
              </a:rPr>
              <a:t>Хугацааны үнэлгээний хувьд ижилхэн </a:t>
            </a:r>
            <a:r>
              <a:rPr lang="en-US" sz="3200" dirty="0" smtClean="0">
                <a:latin typeface="Times New Roman" panose="02020603050405020304" pitchFamily="18" charset="0"/>
                <a:cs typeface="Times New Roman" panose="02020603050405020304" pitchFamily="18" charset="0"/>
              </a:rPr>
              <a:t>O(n)</a:t>
            </a:r>
            <a:r>
              <a:rPr lang="mn-MN" sz="3200" dirty="0" smtClean="0">
                <a:latin typeface="Times New Roman" panose="02020603050405020304" pitchFamily="18" charset="0"/>
                <a:cs typeface="Times New Roman" panose="02020603050405020304" pitchFamily="18" charset="0"/>
              </a:rPr>
              <a:t> байна. Мөн тухайн хоёр бодлогын нэгтглүүд 2 хуваасан хэсгүүдийг нийлүүлсэн бөгөөд талуудын бүх элементүүдээр гүйж нэгтгэсэн. </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78400" y="9067800"/>
            <a:ext cx="1524000" cy="1524000"/>
          </a:xfrm>
          <a:prstGeom prst="rect">
            <a:avLst/>
          </a:prstGeom>
        </p:spPr>
      </p:pic>
    </p:spTree>
    <p:extLst>
      <p:ext uri="{BB962C8B-B14F-4D97-AF65-F5344CB8AC3E}">
        <p14:creationId xmlns:p14="http://schemas.microsoft.com/office/powerpoint/2010/main" val="2606242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518791"/>
            <a:ext cx="18059400" cy="1077218"/>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4</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Өсөхөөр эрэмбэлэгдсэн </a:t>
            </a:r>
            <a:r>
              <a:rPr lang="en-US" sz="3200" dirty="0" smtClean="0">
                <a:latin typeface="Times New Roman" panose="02020603050405020304" pitchFamily="18" charset="0"/>
                <a:cs typeface="Times New Roman" panose="02020603050405020304" pitchFamily="18" charset="0"/>
              </a:rPr>
              <a:t>A, B </a:t>
            </a:r>
            <a:r>
              <a:rPr lang="mn-MN" sz="3200" dirty="0" smtClean="0">
                <a:latin typeface="Times New Roman" panose="02020603050405020304" pitchFamily="18" charset="0"/>
                <a:cs typeface="Times New Roman" panose="02020603050405020304" pitchFamily="18" charset="0"/>
              </a:rPr>
              <a:t>хоёр хүснэгт харгалзан </a:t>
            </a:r>
            <a:r>
              <a:rPr lang="en-US" sz="3200" dirty="0" smtClean="0">
                <a:latin typeface="Times New Roman" panose="02020603050405020304" pitchFamily="18" charset="0"/>
                <a:cs typeface="Times New Roman" panose="02020603050405020304" pitchFamily="18" charset="0"/>
              </a:rPr>
              <a:t>n, m </a:t>
            </a:r>
            <a:r>
              <a:rPr lang="mn-MN" sz="3200" dirty="0" smtClean="0">
                <a:latin typeface="Times New Roman" panose="02020603050405020304" pitchFamily="18" charset="0"/>
                <a:cs typeface="Times New Roman" panose="02020603050405020304" pitchFamily="18" charset="0"/>
              </a:rPr>
              <a:t>хэмжээтэй </a:t>
            </a:r>
            <a:r>
              <a:rPr lang="en-US" sz="3200" dirty="0" smtClean="0">
                <a:latin typeface="Times New Roman" panose="02020603050405020304" pitchFamily="18" charset="0"/>
                <a:cs typeface="Times New Roman" panose="02020603050405020304" pitchFamily="18" charset="0"/>
              </a:rPr>
              <a:t>A, B </a:t>
            </a:r>
            <a:r>
              <a:rPr lang="mn-MN" sz="3200" dirty="0" smtClean="0">
                <a:latin typeface="Times New Roman" panose="02020603050405020304" pitchFamily="18" charset="0"/>
                <a:cs typeface="Times New Roman" panose="02020603050405020304" pitchFamily="18" charset="0"/>
              </a:rPr>
              <a:t>хүснэгтүүдийг нэгтгэсний дараа </a:t>
            </a:r>
            <a:r>
              <a:rPr lang="en-US" sz="3200" smtClean="0">
                <a:latin typeface="Times New Roman" panose="02020603050405020304" pitchFamily="18" charset="0"/>
                <a:cs typeface="Times New Roman" panose="02020603050405020304" pitchFamily="18" charset="0"/>
              </a:rPr>
              <a:t>C</a:t>
            </a:r>
            <a:r>
              <a:rPr lang="mn-MN" sz="320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хүснэгтийн голын элементийг олно уу. </a:t>
            </a:r>
            <a:r>
              <a:rPr lang="en-US" sz="3200" dirty="0" smtClean="0">
                <a:latin typeface="Times New Roman" panose="02020603050405020304" pitchFamily="18" charset="0"/>
                <a:cs typeface="Times New Roman" panose="02020603050405020304" pitchFamily="18" charset="0"/>
              </a:rPr>
              <a:t>O(n + m) </a:t>
            </a:r>
            <a:r>
              <a:rPr lang="mn-MN" sz="3200" dirty="0" smtClean="0">
                <a:latin typeface="Times New Roman" panose="02020603050405020304" pitchFamily="18" charset="0"/>
                <a:cs typeface="Times New Roman" panose="02020603050405020304" pitchFamily="18" charset="0"/>
              </a:rPr>
              <a:t>хугацаанд ажиллах алгоритм боловсруул.</a:t>
            </a:r>
            <a:endParaRPr 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843272"/>
            <a:ext cx="2743200" cy="584775"/>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Хуурмаг код:</a:t>
            </a:r>
            <a:endParaRPr lang="en-US"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6961" y="3676184"/>
            <a:ext cx="8813927" cy="589724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9" y="3676184"/>
            <a:ext cx="8864347" cy="6534616"/>
          </a:xfrm>
          <a:prstGeom prst="rect">
            <a:avLst/>
          </a:prstGeom>
          <a:ln>
            <a:noFill/>
          </a:ln>
          <a:effectLst>
            <a:outerShdw blurRad="292100" dist="139700" dir="2700000" algn="tl" rotWithShape="0">
              <a:srgbClr val="333333">
                <a:alpha val="65000"/>
              </a:srgbClr>
            </a:outerShdw>
          </a:effectLst>
        </p:spPr>
      </p:pic>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090066" y="9715500"/>
            <a:ext cx="990600" cy="990600"/>
          </a:xfrm>
          <a:prstGeom prst="rect">
            <a:avLst/>
          </a:prstGeom>
        </p:spPr>
      </p:pic>
    </p:spTree>
    <p:extLst>
      <p:ext uri="{BB962C8B-B14F-4D97-AF65-F5344CB8AC3E}">
        <p14:creationId xmlns:p14="http://schemas.microsoft.com/office/powerpoint/2010/main" val="2656246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707"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34805D5F75B4EB632F5C3922CC490" ma:contentTypeVersion="3" ma:contentTypeDescription="Create a new document." ma:contentTypeScope="" ma:versionID="d0a7988fd6454f210a12c8cc58dfc1c1">
  <xsd:schema xmlns:xsd="http://www.w3.org/2001/XMLSchema" xmlns:xs="http://www.w3.org/2001/XMLSchema" xmlns:p="http://schemas.microsoft.com/office/2006/metadata/properties" xmlns:ns2="bfc60917-8295-4628-b317-ebbf9cfad357" targetNamespace="http://schemas.microsoft.com/office/2006/metadata/properties" ma:root="true" ma:fieldsID="481d73e60d410d285260f2d0e0e887ce" ns2:_="">
    <xsd:import namespace="bfc60917-8295-4628-b317-ebbf9cfad357"/>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60917-8295-4628-b317-ebbf9cfad35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bfc60917-8295-4628-b317-ebbf9cfad357" xsi:nil="true"/>
  </documentManagement>
</p:properties>
</file>

<file path=customXml/itemProps1.xml><?xml version="1.0" encoding="utf-8"?>
<ds:datastoreItem xmlns:ds="http://schemas.openxmlformats.org/officeDocument/2006/customXml" ds:itemID="{B1C97D7C-AE6E-4C3A-90BE-E56354936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c60917-8295-4628-b317-ebbf9cfad3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64CF90-B437-4023-BE00-60E9CFCF9070}">
  <ds:schemaRefs>
    <ds:schemaRef ds:uri="http://schemas.microsoft.com/sharepoint/v3/contenttype/forms"/>
  </ds:schemaRefs>
</ds:datastoreItem>
</file>

<file path=customXml/itemProps3.xml><?xml version="1.0" encoding="utf-8"?>
<ds:datastoreItem xmlns:ds="http://schemas.openxmlformats.org/officeDocument/2006/customXml" ds:itemID="{277508B9-9F90-4027-B9A3-3A785320EA78}">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bfc60917-8295-4628-b317-ebbf9cfad357"/>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7339</TotalTime>
  <Words>1015</Words>
  <Application>Microsoft Office PowerPoint</Application>
  <PresentationFormat>Custom</PresentationFormat>
  <Paragraphs>51</Paragraphs>
  <Slides>6</Slides>
  <Notes>6</Notes>
  <HiddenSlides>0</HiddenSlides>
  <MMClips>6</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512</cp:revision>
  <dcterms:created xsi:type="dcterms:W3CDTF">2020-12-06T12:30:42Z</dcterms:created>
  <dcterms:modified xsi:type="dcterms:W3CDTF">2021-10-22T01:59:22Z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0x010100B0E34805D5F75B4EB632F5C3922CC490</vt:lpwstr>
  </property>
</Properties>
</file>